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256" r:id="rId2"/>
    <p:sldId id="267" r:id="rId3"/>
    <p:sldId id="257" r:id="rId4"/>
    <p:sldId id="258" r:id="rId5"/>
    <p:sldId id="260" r:id="rId6"/>
    <p:sldId id="259" r:id="rId7"/>
    <p:sldId id="261" r:id="rId8"/>
    <p:sldId id="262" r:id="rId9"/>
    <p:sldId id="266" r:id="rId10"/>
    <p:sldId id="263"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5291" autoAdjust="0"/>
  </p:normalViewPr>
  <p:slideViewPr>
    <p:cSldViewPr>
      <p:cViewPr>
        <p:scale>
          <a:sx n="74" d="100"/>
          <a:sy n="74" d="100"/>
        </p:scale>
        <p:origin x="294" y="64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768033-8CC2-4FE4-B401-F31E2AEC1E21}" type="datetimeFigureOut">
              <a:rPr lang="en-US" smtClean="0"/>
              <a:pPr/>
              <a:t>2/26/2012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642FA6-C809-451D-B7DF-BEF3440FA67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wipo.int/about-ip/en"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Welcome to the Georgia Association</a:t>
            </a:r>
            <a:r>
              <a:rPr lang="en-US" baseline="0" dirty="0" smtClean="0"/>
              <a:t> for Career &amp; Technical Education 65</a:t>
            </a:r>
            <a:r>
              <a:rPr lang="en-US" baseline="30000" dirty="0" smtClean="0"/>
              <a:t>th</a:t>
            </a:r>
            <a:r>
              <a:rPr lang="en-US" baseline="0" dirty="0" smtClean="0"/>
              <a:t> Annual Summer Leadership Conference! During this conference you will experience important networking opportunities, introduction to important innovations, and </a:t>
            </a:r>
            <a:r>
              <a:rPr lang="en-US" baseline="0" dirty="0" smtClean="0"/>
              <a:t>you will be provided </a:t>
            </a:r>
            <a:r>
              <a:rPr lang="en-US" baseline="0" dirty="0" smtClean="0"/>
              <a:t>important information </a:t>
            </a:r>
            <a:r>
              <a:rPr lang="en-US" baseline="0" dirty="0" smtClean="0"/>
              <a:t>through </a:t>
            </a:r>
            <a:r>
              <a:rPr lang="en-US" baseline="0" dirty="0" smtClean="0"/>
              <a:t>keynote speakers. </a:t>
            </a:r>
            <a:endParaRPr lang="en-US" dirty="0"/>
          </a:p>
        </p:txBody>
      </p:sp>
      <p:sp>
        <p:nvSpPr>
          <p:cNvPr id="4" name="Slide Number Placeholder 3"/>
          <p:cNvSpPr>
            <a:spLocks noGrp="1"/>
          </p:cNvSpPr>
          <p:nvPr>
            <p:ph type="sldNum" sz="quarter" idx="10"/>
          </p:nvPr>
        </p:nvSpPr>
        <p:spPr/>
        <p:txBody>
          <a:bodyPr/>
          <a:lstStyle/>
          <a:p>
            <a:fld id="{05642FA6-C809-451D-B7DF-BEF3440FA675}"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5642FA6-C809-451D-B7DF-BEF3440FA675}"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642FA6-C809-451D-B7DF-BEF3440FA675}"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My name is Christina</a:t>
            </a:r>
            <a:r>
              <a:rPr lang="en-US" baseline="0" dirty="0" smtClean="0"/>
              <a:t> </a:t>
            </a:r>
            <a:r>
              <a:rPr lang="en-US" baseline="0" dirty="0" err="1" smtClean="0"/>
              <a:t>Ransey</a:t>
            </a:r>
            <a:r>
              <a:rPr lang="en-US" baseline="0" dirty="0" smtClean="0"/>
              <a:t>. I am a high school business education teacher. I am enrolled at Walden University pursuing my specialist degree in educational technology.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 have been given the opportunity to introduce today’s keynote speaker who will provide us with information about </a:t>
            </a:r>
            <a:r>
              <a:rPr lang="en-US" b="1" baseline="0" dirty="0" smtClean="0"/>
              <a:t>intellectual property</a:t>
            </a:r>
            <a:r>
              <a:rPr lang="en-US" baseline="0" dirty="0" smtClean="0"/>
              <a:t>. Our keynote speaker is </a:t>
            </a:r>
            <a:r>
              <a:rPr lang="en-US" baseline="0" dirty="0" smtClean="0"/>
              <a:t>none </a:t>
            </a:r>
            <a:r>
              <a:rPr lang="en-US" baseline="0" dirty="0" smtClean="0"/>
              <a:t>other than Mr. Alan November, </a:t>
            </a:r>
            <a:r>
              <a:rPr lang="en-US" sz="1200" kern="1200" dirty="0" smtClean="0">
                <a:solidFill>
                  <a:schemeClr val="tx1"/>
                </a:solidFill>
                <a:latin typeface="+mn-lt"/>
                <a:ea typeface="+mn-ea"/>
                <a:cs typeface="+mn-cs"/>
              </a:rPr>
              <a:t>Alan November is an international leader in education technology. He began his career as an oceanography teacher and dorm counselor at an island reform school for boys in Boston Harbor. While Alan was a computer science teacher in Lexington, MA, he was probably the first teacher in the world to have a student project on line in 1984, a database for the handicapped. He has been director of an alternative high school, computer coordinator, technology consultant and university lecturer. He has helped schools, governments and industry leaders improve the quality of education through technology (November Learning, 2011).</a:t>
            </a:r>
          </a:p>
          <a:p>
            <a:endParaRPr lang="en-US" dirty="0"/>
          </a:p>
        </p:txBody>
      </p:sp>
      <p:sp>
        <p:nvSpPr>
          <p:cNvPr id="4" name="Slide Number Placeholder 3"/>
          <p:cNvSpPr>
            <a:spLocks noGrp="1"/>
          </p:cNvSpPr>
          <p:nvPr>
            <p:ph type="sldNum" sz="quarter" idx="10"/>
          </p:nvPr>
        </p:nvSpPr>
        <p:spPr/>
        <p:txBody>
          <a:bodyPr/>
          <a:lstStyle/>
          <a:p>
            <a:fld id="{05642FA6-C809-451D-B7DF-BEF3440FA675}"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Before our</a:t>
            </a:r>
            <a:r>
              <a:rPr lang="en-US" baseline="0" dirty="0" smtClean="0"/>
              <a:t> speaker comes forth I would like to give you some information about intellectual property. </a:t>
            </a:r>
            <a:r>
              <a:rPr lang="en-US" baseline="0" dirty="0" smtClean="0"/>
              <a:t>What is Intellectual Property? </a:t>
            </a:r>
            <a:r>
              <a:rPr lang="en-US" sz="1200" kern="1200" dirty="0" smtClean="0">
                <a:solidFill>
                  <a:schemeClr val="tx1"/>
                </a:solidFill>
                <a:latin typeface="+mn-lt"/>
                <a:ea typeface="+mn-ea"/>
                <a:cs typeface="+mn-cs"/>
              </a:rPr>
              <a:t>Intellectual </a:t>
            </a:r>
            <a:r>
              <a:rPr lang="en-US" sz="1200" kern="1200" dirty="0" smtClean="0">
                <a:solidFill>
                  <a:schemeClr val="tx1"/>
                </a:solidFill>
                <a:latin typeface="+mn-lt"/>
                <a:ea typeface="+mn-ea"/>
                <a:cs typeface="+mn-cs"/>
              </a:rPr>
              <a:t>property is any innovation, commercial or artistic, or any unique name, symbol, logo or design used commercially.</a:t>
            </a:r>
          </a:p>
          <a:p>
            <a:r>
              <a:rPr lang="en-US" sz="1200" kern="1200" dirty="0" smtClean="0">
                <a:solidFill>
                  <a:schemeClr val="tx1"/>
                </a:solidFill>
                <a:latin typeface="+mn-lt"/>
                <a:ea typeface="+mn-ea"/>
                <a:cs typeface="+mn-cs"/>
              </a:rPr>
              <a:t>Intellectual property is protected by </a:t>
            </a:r>
          </a:p>
          <a:p>
            <a:r>
              <a:rPr lang="en-US" sz="1200" kern="1200" dirty="0" smtClean="0">
                <a:solidFill>
                  <a:schemeClr val="tx1"/>
                </a:solidFill>
                <a:latin typeface="+mn-lt"/>
                <a:ea typeface="+mn-ea"/>
                <a:cs typeface="+mn-cs"/>
              </a:rPr>
              <a:t>•  patents on inventions; </a:t>
            </a:r>
          </a:p>
          <a:p>
            <a:r>
              <a:rPr lang="en-US" sz="1200" kern="1200" dirty="0" smtClean="0">
                <a:solidFill>
                  <a:schemeClr val="tx1"/>
                </a:solidFill>
                <a:latin typeface="+mn-lt"/>
                <a:ea typeface="+mn-ea"/>
                <a:cs typeface="+mn-cs"/>
              </a:rPr>
              <a:t>•  trademarks on branding devices; </a:t>
            </a:r>
          </a:p>
          <a:p>
            <a:r>
              <a:rPr lang="en-US" sz="1200" kern="1200" dirty="0" smtClean="0">
                <a:solidFill>
                  <a:schemeClr val="tx1"/>
                </a:solidFill>
                <a:latin typeface="+mn-lt"/>
                <a:ea typeface="+mn-ea"/>
                <a:cs typeface="+mn-cs"/>
              </a:rPr>
              <a:t>•  copyrights on music, videos, patterns and other forms of expression; </a:t>
            </a:r>
          </a:p>
          <a:p>
            <a:r>
              <a:rPr lang="en-US" sz="1200" kern="1200" dirty="0" smtClean="0">
                <a:solidFill>
                  <a:schemeClr val="tx1"/>
                </a:solidFill>
                <a:latin typeface="+mn-lt"/>
                <a:ea typeface="+mn-ea"/>
                <a:cs typeface="+mn-cs"/>
              </a:rPr>
              <a:t>•  trade secrets for methods or formulas having economic value and used commercially </a:t>
            </a:r>
          </a:p>
          <a:p>
            <a:r>
              <a:rPr lang="en-US" sz="1200" kern="1200" dirty="0" smtClean="0">
                <a:solidFill>
                  <a:schemeClr val="tx1"/>
                </a:solidFill>
                <a:latin typeface="+mn-lt"/>
                <a:ea typeface="+mn-ea"/>
                <a:cs typeface="+mn-cs"/>
              </a:rPr>
              <a:t>For more information please visit: </a:t>
            </a:r>
            <a:r>
              <a:rPr lang="en-US" sz="1200" u="none" strike="noStrike" kern="1200" dirty="0" smtClean="0">
                <a:solidFill>
                  <a:schemeClr val="tx1"/>
                </a:solidFill>
                <a:latin typeface="+mn-lt"/>
                <a:ea typeface="+mn-ea"/>
                <a:cs typeface="+mn-cs"/>
                <a:hlinkClick r:id="rId3"/>
              </a:rPr>
              <a:t>www.wipo.int/about-ip/en</a:t>
            </a:r>
            <a:r>
              <a:rPr lang="en-US" sz="1200" kern="1200" dirty="0" smtClean="0">
                <a:solidFill>
                  <a:schemeClr val="tx1"/>
                </a:solidFill>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05642FA6-C809-451D-B7DF-BEF3440FA675}"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We deal with intellectual property on a daily basis therefore, it is important that we don’t misuse it. If we “borrow” or use someone else’s work we must give credit where credit is due. This goes back to the importance of identifying where you get information or resources from. Plagiarism comes from using someone’s intellectual property and passing it off as your own. With the use of the internet, intellectual property has become easier to access. This means that more people are using and sharing the property of others. There have been lawsuits pertaining to the theft of someone’s intellectual property.</a:t>
            </a:r>
          </a:p>
          <a:p>
            <a:endParaRPr lang="en-US" u="none" dirty="0"/>
          </a:p>
        </p:txBody>
      </p:sp>
      <p:sp>
        <p:nvSpPr>
          <p:cNvPr id="4" name="Slide Number Placeholder 3"/>
          <p:cNvSpPr>
            <a:spLocks noGrp="1"/>
          </p:cNvSpPr>
          <p:nvPr>
            <p:ph type="sldNum" sz="quarter" idx="10"/>
          </p:nvPr>
        </p:nvSpPr>
        <p:spPr/>
        <p:txBody>
          <a:bodyPr/>
          <a:lstStyle/>
          <a:p>
            <a:fld id="{05642FA6-C809-451D-B7DF-BEF3440FA675}"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benefit to having intellectual property is we all can grow mentally from reading, hearing, or experiencing someone else’s work. We can use intellectual property to support our thoughts about a topic. If we create our own intellectual property we can receive credit for our creation. Distance Education is an area where intellectual property is very important. Instructors create course materials that use their own written work as well as articles, books, and videos from others.</a:t>
            </a:r>
            <a:endParaRPr lang="en-US" u="none" dirty="0"/>
          </a:p>
        </p:txBody>
      </p:sp>
      <p:sp>
        <p:nvSpPr>
          <p:cNvPr id="4" name="Slide Number Placeholder 3"/>
          <p:cNvSpPr>
            <a:spLocks noGrp="1"/>
          </p:cNvSpPr>
          <p:nvPr>
            <p:ph type="sldNum" sz="quarter" idx="10"/>
          </p:nvPr>
        </p:nvSpPr>
        <p:spPr/>
        <p:txBody>
          <a:bodyPr/>
          <a:lstStyle/>
          <a:p>
            <a:fld id="{05642FA6-C809-451D-B7DF-BEF3440FA675}"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One of the articles I read about intellectual property is titled </a:t>
            </a:r>
            <a:r>
              <a:rPr lang="en-US" sz="1200" i="1" kern="1200" dirty="0" smtClean="0">
                <a:solidFill>
                  <a:schemeClr val="tx1"/>
                </a:solidFill>
                <a:latin typeface="+mn-lt"/>
                <a:ea typeface="+mn-ea"/>
                <a:cs typeface="+mn-cs"/>
              </a:rPr>
              <a:t>National Distance Education Trends and Issues</a:t>
            </a:r>
            <a:r>
              <a:rPr lang="en-US" sz="1200" kern="1200" dirty="0" smtClean="0">
                <a:solidFill>
                  <a:schemeClr val="tx1"/>
                </a:solidFill>
                <a:latin typeface="+mn-lt"/>
                <a:ea typeface="+mn-ea"/>
                <a:cs typeface="+mn-cs"/>
              </a:rPr>
              <a:t>. In this article Sharon </a:t>
            </a:r>
            <a:r>
              <a:rPr lang="en-US" sz="1200" kern="1200" dirty="0" err="1" smtClean="0">
                <a:solidFill>
                  <a:schemeClr val="tx1"/>
                </a:solidFill>
                <a:latin typeface="+mn-lt"/>
                <a:ea typeface="+mn-ea"/>
                <a:cs typeface="+mn-cs"/>
              </a:rPr>
              <a:t>DeVary</a:t>
            </a:r>
            <a:r>
              <a:rPr lang="en-US" sz="1200" kern="1200" dirty="0" smtClean="0">
                <a:solidFill>
                  <a:schemeClr val="tx1"/>
                </a:solidFill>
                <a:latin typeface="+mn-lt"/>
                <a:ea typeface="+mn-ea"/>
                <a:cs typeface="+mn-cs"/>
              </a:rPr>
              <a:t>, Doctoral student, discusses Intellectual Property as it relates to distance education. IP has become an important issue because of the increase use of the internet. IP issues may require policies and procedure changes in distance education. </a:t>
            </a:r>
            <a:r>
              <a:rPr lang="en-US" sz="1200" kern="1200" dirty="0" err="1" smtClean="0">
                <a:solidFill>
                  <a:schemeClr val="tx1"/>
                </a:solidFill>
                <a:latin typeface="+mn-lt"/>
                <a:ea typeface="+mn-ea"/>
                <a:cs typeface="+mn-cs"/>
              </a:rPr>
              <a:t>DeVary</a:t>
            </a:r>
            <a:r>
              <a:rPr lang="en-US" sz="1200" kern="1200" dirty="0" smtClean="0">
                <a:solidFill>
                  <a:schemeClr val="tx1"/>
                </a:solidFill>
                <a:latin typeface="+mn-lt"/>
                <a:ea typeface="+mn-ea"/>
                <a:cs typeface="+mn-cs"/>
              </a:rPr>
              <a:t>  list multiple areas of concern: the need for policies regarding faculty authoring and ownership, student authoring and ownership, the impact or the work-for-hire employment status on authoring and ownership, and online course material and licensing issues (</a:t>
            </a:r>
            <a:r>
              <a:rPr lang="en-US" sz="1200" kern="1200" dirty="0" err="1" smtClean="0">
                <a:solidFill>
                  <a:schemeClr val="tx1"/>
                </a:solidFill>
                <a:latin typeface="+mn-lt"/>
                <a:ea typeface="+mn-ea"/>
                <a:cs typeface="+mn-cs"/>
              </a:rPr>
              <a:t>DeVary</a:t>
            </a:r>
            <a:r>
              <a:rPr lang="en-US" sz="1200" kern="1200" dirty="0" smtClean="0">
                <a:solidFill>
                  <a:schemeClr val="tx1"/>
                </a:solidFill>
                <a:latin typeface="+mn-lt"/>
                <a:ea typeface="+mn-ea"/>
                <a:cs typeface="+mn-cs"/>
              </a:rPr>
              <a:t>, 2008). </a:t>
            </a:r>
          </a:p>
          <a:p>
            <a:endParaRPr lang="en-US" sz="1200" u="none" kern="1200" dirty="0" smtClean="0">
              <a:solidFill>
                <a:schemeClr val="tx1"/>
              </a:solidFill>
              <a:latin typeface="+mn-lt"/>
              <a:ea typeface="+mn-ea"/>
              <a:cs typeface="+mn-cs"/>
            </a:endParaRPr>
          </a:p>
          <a:p>
            <a:r>
              <a:rPr lang="en-US" u="none" dirty="0" smtClean="0"/>
              <a:t>Reference: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DeVary</a:t>
            </a:r>
            <a:r>
              <a:rPr lang="en-US" sz="1200" kern="1200" dirty="0" smtClean="0">
                <a:solidFill>
                  <a:schemeClr val="tx1"/>
                </a:solidFill>
                <a:latin typeface="+mn-lt"/>
                <a:ea typeface="+mn-ea"/>
                <a:cs typeface="+mn-cs"/>
              </a:rPr>
              <a:t>, S. (2008). National Distance Education Trends and Issues. </a:t>
            </a:r>
            <a:r>
              <a:rPr lang="en-US" sz="1200" i="1" kern="1200" dirty="0" smtClean="0">
                <a:solidFill>
                  <a:schemeClr val="tx1"/>
                </a:solidFill>
                <a:latin typeface="+mn-lt"/>
                <a:ea typeface="+mn-ea"/>
                <a:cs typeface="+mn-cs"/>
              </a:rPr>
              <a:t>Distance Learning</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5</a:t>
            </a:r>
            <a:r>
              <a:rPr lang="en-US" sz="1200" kern="1200" dirty="0" smtClean="0">
                <a:solidFill>
                  <a:schemeClr val="tx1"/>
                </a:solidFill>
                <a:latin typeface="+mn-lt"/>
                <a:ea typeface="+mn-ea"/>
                <a:cs typeface="+mn-cs"/>
              </a:rPr>
              <a:t>(1), 55-60. </a:t>
            </a:r>
          </a:p>
          <a:p>
            <a:endParaRPr lang="en-US" u="none" dirty="0"/>
          </a:p>
        </p:txBody>
      </p:sp>
      <p:sp>
        <p:nvSpPr>
          <p:cNvPr id="4" name="Slide Number Placeholder 3"/>
          <p:cNvSpPr>
            <a:spLocks noGrp="1"/>
          </p:cNvSpPr>
          <p:nvPr>
            <p:ph type="sldNum" sz="quarter" idx="10"/>
          </p:nvPr>
        </p:nvSpPr>
        <p:spPr/>
        <p:txBody>
          <a:bodyPr/>
          <a:lstStyle/>
          <a:p>
            <a:fld id="{05642FA6-C809-451D-B7DF-BEF3440FA675}"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historical background, intellectual property legislation, important issues, and industrial organization are also topics in this article. It is important that policies are created to elevate any IP problems that could occur. There should be clear copyright policies in place. There is also a digital piece to intellectual property relating to DE that would require assistance from technical support.</a:t>
            </a:r>
          </a:p>
          <a:p>
            <a:r>
              <a:rPr lang="en-US" u="none" dirty="0" smtClean="0"/>
              <a:t>Reference: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DeVary</a:t>
            </a:r>
            <a:r>
              <a:rPr lang="en-US" sz="1200" kern="1200" dirty="0" smtClean="0">
                <a:solidFill>
                  <a:schemeClr val="tx1"/>
                </a:solidFill>
                <a:latin typeface="+mn-lt"/>
                <a:ea typeface="+mn-ea"/>
                <a:cs typeface="+mn-cs"/>
              </a:rPr>
              <a:t>, S. (2008). National Distance Education Trends and Issues. </a:t>
            </a:r>
            <a:r>
              <a:rPr lang="en-US" sz="1200" i="1" kern="1200" dirty="0" smtClean="0">
                <a:solidFill>
                  <a:schemeClr val="tx1"/>
                </a:solidFill>
                <a:latin typeface="+mn-lt"/>
                <a:ea typeface="+mn-ea"/>
                <a:cs typeface="+mn-cs"/>
              </a:rPr>
              <a:t>Distance Learning</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5</a:t>
            </a:r>
            <a:r>
              <a:rPr lang="en-US" sz="1200" kern="1200" dirty="0" smtClean="0">
                <a:solidFill>
                  <a:schemeClr val="tx1"/>
                </a:solidFill>
                <a:latin typeface="+mn-lt"/>
                <a:ea typeface="+mn-ea"/>
                <a:cs typeface="+mn-cs"/>
              </a:rPr>
              <a:t>(1), 55-60. </a:t>
            </a:r>
          </a:p>
          <a:p>
            <a:endParaRPr lang="en-US" u="none" dirty="0"/>
          </a:p>
        </p:txBody>
      </p:sp>
      <p:sp>
        <p:nvSpPr>
          <p:cNvPr id="4" name="Slide Number Placeholder 3"/>
          <p:cNvSpPr>
            <a:spLocks noGrp="1"/>
          </p:cNvSpPr>
          <p:nvPr>
            <p:ph type="sldNum" sz="quarter" idx="10"/>
          </p:nvPr>
        </p:nvSpPr>
        <p:spPr/>
        <p:txBody>
          <a:bodyPr/>
          <a:lstStyle/>
          <a:p>
            <a:fld id="{05642FA6-C809-451D-B7DF-BEF3440FA675}"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The mission of WIPO is to promote innovation and creativity for the economic, social and cultural development of all countries, through a balanced and effective international intellectual property system.</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r>
              <a:rPr lang="en-US" b="1" dirty="0" smtClean="0"/>
              <a:t>World Intellectual Property Day</a:t>
            </a:r>
          </a:p>
          <a:p>
            <a:r>
              <a:rPr lang="en-US" b="1" dirty="0" smtClean="0"/>
              <a:t>April 26, 2012</a:t>
            </a:r>
          </a:p>
          <a:p>
            <a:r>
              <a:rPr lang="en-US" dirty="0" smtClean="0"/>
              <a:t>On World IP Day this year we celebrate </a:t>
            </a:r>
            <a:r>
              <a:rPr lang="en-US" b="1" dirty="0" smtClean="0"/>
              <a:t>visionary innovators</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r>
              <a:rPr lang="en-US" b="1" dirty="0" smtClean="0"/>
              <a:t>(World Intellectual Property Organization , 2012) </a:t>
            </a:r>
          </a:p>
          <a:p>
            <a:r>
              <a:rPr lang="en-US" dirty="0" smtClean="0"/>
              <a:t>http://www.wipo.int/about-wipo/en/</a:t>
            </a:r>
            <a:br>
              <a:rPr lang="en-US" dirty="0" smtClean="0"/>
            </a:br>
            <a:endParaRPr lang="en-US" u="none" dirty="0"/>
          </a:p>
        </p:txBody>
      </p:sp>
      <p:sp>
        <p:nvSpPr>
          <p:cNvPr id="4" name="Slide Number Placeholder 3"/>
          <p:cNvSpPr>
            <a:spLocks noGrp="1"/>
          </p:cNvSpPr>
          <p:nvPr>
            <p:ph type="sldNum" sz="quarter" idx="10"/>
          </p:nvPr>
        </p:nvSpPr>
        <p:spPr/>
        <p:txBody>
          <a:bodyPr/>
          <a:lstStyle/>
          <a:p>
            <a:fld id="{05642FA6-C809-451D-B7DF-BEF3440FA675}"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Next, I will</a:t>
            </a:r>
            <a:r>
              <a:rPr lang="en-US" sz="1200" kern="1200" baseline="0" dirty="0" smtClean="0">
                <a:solidFill>
                  <a:schemeClr val="tx1"/>
                </a:solidFill>
                <a:latin typeface="+mn-lt"/>
                <a:ea typeface="+mn-ea"/>
                <a:cs typeface="+mn-cs"/>
              </a:rPr>
              <a:t> read a poem I wrote. This is a brief example of intellectual property. After I finish the next voice you will hear is that of Mr. Alan November!</a:t>
            </a:r>
          </a:p>
          <a:p>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Intellectual property is important in today’s society. Without our reliance on IP how would we gain the knowledge we need to earn our High school, under graduated and graduate degrees? It is important that you give credit where credit is due, so you won’t end up at the center of a lawsuit. IP is responsible for many of the inventions and innovations of today. If it wasn’t for IP you would not be able to hear or see</a:t>
            </a:r>
            <a:r>
              <a:rPr lang="en-US" sz="1200" kern="1200" baseline="0" dirty="0" smtClean="0">
                <a:solidFill>
                  <a:schemeClr val="tx1"/>
                </a:solidFill>
                <a:latin typeface="+mn-lt"/>
                <a:ea typeface="+mn-ea"/>
                <a:cs typeface="+mn-cs"/>
              </a:rPr>
              <a:t> this</a:t>
            </a:r>
            <a:r>
              <a:rPr lang="en-US" sz="1200" kern="1200" dirty="0" smtClean="0">
                <a:solidFill>
                  <a:schemeClr val="tx1"/>
                </a:solidFill>
                <a:latin typeface="+mn-lt"/>
                <a:ea typeface="+mn-ea"/>
                <a:cs typeface="+mn-cs"/>
              </a:rPr>
              <a:t> presentation created</a:t>
            </a:r>
            <a:r>
              <a:rPr lang="en-US" sz="1200" kern="1200" baseline="0" dirty="0" smtClean="0">
                <a:solidFill>
                  <a:schemeClr val="tx1"/>
                </a:solidFill>
                <a:latin typeface="+mn-lt"/>
                <a:ea typeface="+mn-ea"/>
                <a:cs typeface="+mn-cs"/>
              </a:rPr>
              <a:t> by me</a:t>
            </a:r>
            <a:r>
              <a:rPr lang="en-US" sz="1200" kern="1200" dirty="0" smtClean="0">
                <a:solidFill>
                  <a:schemeClr val="tx1"/>
                </a:solidFill>
                <a:latin typeface="+mn-lt"/>
                <a:ea typeface="+mn-ea"/>
                <a:cs typeface="+mn-cs"/>
              </a:rPr>
              <a:t>! – Written by Christina </a:t>
            </a:r>
            <a:r>
              <a:rPr lang="en-US" sz="1200" kern="1200" dirty="0" err="1" smtClean="0">
                <a:solidFill>
                  <a:schemeClr val="tx1"/>
                </a:solidFill>
                <a:latin typeface="+mn-lt"/>
                <a:ea typeface="+mn-ea"/>
                <a:cs typeface="+mn-cs"/>
              </a:rPr>
              <a:t>Ransey</a:t>
            </a:r>
            <a:r>
              <a:rPr lang="en-US" sz="1200" kern="1200" dirty="0" smtClean="0">
                <a:solidFill>
                  <a:schemeClr val="tx1"/>
                </a:solidFill>
                <a:latin typeface="+mn-lt"/>
                <a:ea typeface="+mn-ea"/>
                <a:cs typeface="+mn-cs"/>
              </a:rPr>
              <a:t> 2/26/12</a:t>
            </a:r>
          </a:p>
          <a:p>
            <a:endParaRPr lang="en-US" dirty="0"/>
          </a:p>
        </p:txBody>
      </p:sp>
      <p:sp>
        <p:nvSpPr>
          <p:cNvPr id="4" name="Slide Number Placeholder 3"/>
          <p:cNvSpPr>
            <a:spLocks noGrp="1"/>
          </p:cNvSpPr>
          <p:nvPr>
            <p:ph type="sldNum" sz="quarter" idx="10"/>
          </p:nvPr>
        </p:nvSpPr>
        <p:spPr/>
        <p:txBody>
          <a:bodyPr/>
          <a:lstStyle/>
          <a:p>
            <a:fld id="{05642FA6-C809-451D-B7DF-BEF3440FA675}"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CA8C377-1B4A-489D-8401-035B08184528}" type="datetimeFigureOut">
              <a:rPr lang="en-US" smtClean="0"/>
              <a:pPr/>
              <a:t>2/26/2012</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6EB1BB83-C5D0-4108-9FEB-227115FDDA6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CA8C377-1B4A-489D-8401-035B08184528}" type="datetimeFigureOut">
              <a:rPr lang="en-US" smtClean="0"/>
              <a:pPr/>
              <a:t>2/26/2012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EB1BB83-C5D0-4108-9FEB-227115FDDA6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7CA8C377-1B4A-489D-8401-035B08184528}" type="datetimeFigureOut">
              <a:rPr lang="en-US" smtClean="0"/>
              <a:pPr/>
              <a:t>2/26/2012</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6EB1BB83-C5D0-4108-9FEB-227115FDDA6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CA8C377-1B4A-489D-8401-035B08184528}" type="datetimeFigureOut">
              <a:rPr lang="en-US" smtClean="0"/>
              <a:pPr/>
              <a:t>2/26/2012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EB1BB83-C5D0-4108-9FEB-227115FDDA6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CA8C377-1B4A-489D-8401-035B08184528}" type="datetimeFigureOut">
              <a:rPr lang="en-US" smtClean="0"/>
              <a:pPr/>
              <a:t>2/26/2012</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6EB1BB83-C5D0-4108-9FEB-227115FDDA6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CA8C377-1B4A-489D-8401-035B08184528}" type="datetimeFigureOut">
              <a:rPr lang="en-US" smtClean="0"/>
              <a:pPr/>
              <a:t>2/26/2012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EB1BB83-C5D0-4108-9FEB-227115FDDA6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CA8C377-1B4A-489D-8401-035B08184528}" type="datetimeFigureOut">
              <a:rPr lang="en-US" smtClean="0"/>
              <a:pPr/>
              <a:t>2/26/2012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EB1BB83-C5D0-4108-9FEB-227115FDDA6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CA8C377-1B4A-489D-8401-035B08184528}" type="datetimeFigureOut">
              <a:rPr lang="en-US" smtClean="0"/>
              <a:pPr/>
              <a:t>2/26/2012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EB1BB83-C5D0-4108-9FEB-227115FDDA6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7CA8C377-1B4A-489D-8401-035B08184528}" type="datetimeFigureOut">
              <a:rPr lang="en-US" smtClean="0"/>
              <a:pPr/>
              <a:t>2/26/2012</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6EB1BB83-C5D0-4108-9FEB-227115FDDA6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CA8C377-1B4A-489D-8401-035B08184528}" type="datetimeFigureOut">
              <a:rPr lang="en-US" smtClean="0"/>
              <a:pPr/>
              <a:t>2/26/2012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EB1BB83-C5D0-4108-9FEB-227115FDDA6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7CA8C377-1B4A-489D-8401-035B08184528}" type="datetimeFigureOut">
              <a:rPr lang="en-US" smtClean="0"/>
              <a:pPr/>
              <a:t>2/26/2012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EB1BB83-C5D0-4108-9FEB-227115FDDA67}"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CA8C377-1B4A-489D-8401-035B08184528}" type="datetimeFigureOut">
              <a:rPr lang="en-US" smtClean="0"/>
              <a:pPr/>
              <a:t>2/26/2012</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6EB1BB83-C5D0-4108-9FEB-227115FDDA6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hyperlink" Target="http://novemberlearning.com/team/alan-november/"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hyperlink" Target="http://www.wipo.int/about-ip/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actesplash.jpg"/>
          <p:cNvPicPr>
            <a:picLocks noChangeAspect="1"/>
          </p:cNvPicPr>
          <p:nvPr/>
        </p:nvPicPr>
        <p:blipFill>
          <a:blip r:embed="rId3" cstate="print"/>
          <a:stretch>
            <a:fillRect/>
          </a:stretch>
        </p:blipFill>
        <p:spPr>
          <a:xfrm>
            <a:off x="2971800" y="304800"/>
            <a:ext cx="5643514" cy="59436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it’s time for our keynote speaker</a:t>
            </a:r>
            <a:endParaRPr lang="en-US" dirty="0"/>
          </a:p>
        </p:txBody>
      </p:sp>
      <p:sp>
        <p:nvSpPr>
          <p:cNvPr id="4" name="Text Placeholder 3"/>
          <p:cNvSpPr>
            <a:spLocks noGrp="1"/>
          </p:cNvSpPr>
          <p:nvPr>
            <p:ph type="body" sz="half" idx="2"/>
          </p:nvPr>
        </p:nvSpPr>
        <p:spPr/>
        <p:txBody>
          <a:bodyPr>
            <a:normAutofit/>
          </a:bodyPr>
          <a:lstStyle/>
          <a:p>
            <a:r>
              <a:rPr lang="en-US" sz="4400" dirty="0" smtClean="0"/>
              <a:t>Mr. Alan </a:t>
            </a:r>
            <a:r>
              <a:rPr lang="en-US" sz="4400" dirty="0" smtClean="0"/>
              <a:t>November</a:t>
            </a:r>
            <a:endParaRPr lang="en-US" sz="4400" dirty="0"/>
          </a:p>
        </p:txBody>
      </p:sp>
      <p:sp>
        <p:nvSpPr>
          <p:cNvPr id="33" name="TextBox 32"/>
          <p:cNvSpPr txBox="1"/>
          <p:nvPr/>
        </p:nvSpPr>
        <p:spPr>
          <a:xfrm rot="5400000">
            <a:off x="1940226" y="3706612"/>
            <a:ext cx="3190244" cy="369332"/>
          </a:xfrm>
          <a:prstGeom prst="rect">
            <a:avLst/>
          </a:prstGeom>
          <a:noFill/>
        </p:spPr>
        <p:txBody>
          <a:bodyPr wrap="square" rtlCol="0">
            <a:spAutoFit/>
          </a:bodyPr>
          <a:lstStyle/>
          <a:p>
            <a:r>
              <a:rPr lang="en-US" dirty="0" smtClean="0"/>
              <a:t>	% of Innovation</a:t>
            </a:r>
            <a:endParaRPr lang="en-US" dirty="0"/>
          </a:p>
        </p:txBody>
      </p:sp>
      <p:pic>
        <p:nvPicPr>
          <p:cNvPr id="9" name="Picture 8" descr="AlanNovember.png"/>
          <p:cNvPicPr>
            <a:picLocks noChangeAspect="1"/>
          </p:cNvPicPr>
          <p:nvPr/>
        </p:nvPicPr>
        <p:blipFill>
          <a:blip r:embed="rId3" cstate="print"/>
          <a:stretch>
            <a:fillRect/>
          </a:stretch>
        </p:blipFill>
        <p:spPr>
          <a:xfrm>
            <a:off x="1066800" y="1447800"/>
            <a:ext cx="3048000" cy="30480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219200"/>
            <a:ext cx="6255488" cy="1362075"/>
          </a:xfrm>
        </p:spPr>
        <p:txBody>
          <a:bodyPr/>
          <a:lstStyle/>
          <a:p>
            <a:r>
              <a:rPr lang="en-US" dirty="0" smtClean="0"/>
              <a:t>References </a:t>
            </a:r>
            <a:endParaRPr lang="en-US" dirty="0"/>
          </a:p>
        </p:txBody>
      </p:sp>
      <p:sp>
        <p:nvSpPr>
          <p:cNvPr id="3" name="Text Placeholder 2"/>
          <p:cNvSpPr>
            <a:spLocks noGrp="1"/>
          </p:cNvSpPr>
          <p:nvPr>
            <p:ph type="body" idx="1"/>
          </p:nvPr>
        </p:nvSpPr>
        <p:spPr>
          <a:xfrm>
            <a:off x="914400" y="1828800"/>
            <a:ext cx="6172200" cy="3505200"/>
          </a:xfrm>
        </p:spPr>
        <p:txBody>
          <a:bodyPr>
            <a:normAutofit fontScale="62500" lnSpcReduction="20000"/>
          </a:bodyPr>
          <a:lstStyle/>
          <a:p>
            <a:r>
              <a:rPr lang="en-US" dirty="0" smtClean="0"/>
              <a:t>November Learning, (2011). More About Alan November. Retrieved from: </a:t>
            </a:r>
            <a:r>
              <a:rPr lang="en-US" u="sng" dirty="0" smtClean="0">
                <a:hlinkClick r:id="rId3"/>
              </a:rPr>
              <a:t>http://novemberlearning.com/team/alan-november</a:t>
            </a:r>
            <a:r>
              <a:rPr lang="en-US" u="sng" dirty="0" smtClean="0">
                <a:hlinkClick r:id="rId3"/>
              </a:rPr>
              <a:t>/</a:t>
            </a:r>
            <a:endParaRPr lang="en-US" u="sng" dirty="0" smtClean="0"/>
          </a:p>
          <a:p>
            <a:endParaRPr lang="en-US" u="sng" dirty="0" smtClean="0"/>
          </a:p>
          <a:p>
            <a:r>
              <a:rPr lang="en-US" b="1" dirty="0" smtClean="0"/>
              <a:t>World Intellectual Property Organization , (2012 </a:t>
            </a:r>
            <a:r>
              <a:rPr lang="en-US" b="1" dirty="0" smtClean="0"/>
              <a:t>). </a:t>
            </a:r>
            <a:r>
              <a:rPr lang="en-US" dirty="0" smtClean="0"/>
              <a:t>What is intellectual property? </a:t>
            </a:r>
            <a:r>
              <a:rPr lang="en-US" dirty="0" smtClean="0"/>
              <a:t>Retrieved from: </a:t>
            </a:r>
            <a:r>
              <a:rPr lang="en-US" dirty="0" smtClean="0">
                <a:hlinkClick r:id="rId4"/>
              </a:rPr>
              <a:t>http://</a:t>
            </a:r>
            <a:r>
              <a:rPr lang="en-US" dirty="0" smtClean="0">
                <a:hlinkClick r:id="rId4"/>
              </a:rPr>
              <a:t>www.wipo.int/about-ip/en</a:t>
            </a:r>
            <a:endParaRPr lang="en-US" dirty="0" smtClean="0"/>
          </a:p>
          <a:p>
            <a:endParaRPr lang="en-US" dirty="0" smtClean="0"/>
          </a:p>
          <a:p>
            <a:r>
              <a:rPr lang="en-US" dirty="0" err="1" smtClean="0"/>
              <a:t>DeVary</a:t>
            </a:r>
            <a:r>
              <a:rPr lang="en-US" dirty="0" smtClean="0"/>
              <a:t>, S. (2008). National Distance Education Trends and Issues. </a:t>
            </a:r>
            <a:r>
              <a:rPr lang="en-US" i="1" dirty="0" smtClean="0"/>
              <a:t>Distance Learning</a:t>
            </a:r>
            <a:r>
              <a:rPr lang="en-US" dirty="0" smtClean="0"/>
              <a:t>, </a:t>
            </a:r>
            <a:r>
              <a:rPr lang="en-US" i="1" dirty="0" smtClean="0"/>
              <a:t>5</a:t>
            </a:r>
            <a:r>
              <a:rPr lang="en-US" dirty="0" smtClean="0"/>
              <a:t>(1), 55-60</a:t>
            </a:r>
            <a:r>
              <a:rPr lang="en-US" dirty="0" smtClean="0"/>
              <a:t>.</a:t>
            </a:r>
          </a:p>
          <a:p>
            <a:endParaRPr lang="en-US" dirty="0" smtClean="0"/>
          </a:p>
          <a:p>
            <a:r>
              <a:rPr lang="en-US" b="1" dirty="0" smtClean="0"/>
              <a:t>World </a:t>
            </a:r>
            <a:r>
              <a:rPr lang="en-US" b="1" dirty="0" smtClean="0"/>
              <a:t>Intellectual Property Organization , </a:t>
            </a:r>
            <a:r>
              <a:rPr lang="en-US" b="1" dirty="0" smtClean="0"/>
              <a:t>(2012</a:t>
            </a:r>
            <a:r>
              <a:rPr lang="en-US" b="1" dirty="0" smtClean="0"/>
              <a:t>) </a:t>
            </a:r>
          </a:p>
          <a:p>
            <a:r>
              <a:rPr lang="en-US" dirty="0" smtClean="0"/>
              <a:t>http://www.wipo.int/about-wipo/en/</a:t>
            </a:r>
            <a:br>
              <a:rPr lang="en-US" dirty="0" smtClean="0"/>
            </a:br>
            <a:endParaRPr lang="en-US" dirty="0" smtClean="0"/>
          </a:p>
          <a:p>
            <a:r>
              <a:rPr lang="en-US" dirty="0" smtClean="0"/>
              <a:t> </a:t>
            </a:r>
            <a:endParaRPr lang="en-US" dirty="0" smtClean="0"/>
          </a:p>
          <a:p>
            <a:endParaRPr lang="en-US" dirty="0" smtClean="0"/>
          </a:p>
          <a:p>
            <a:endParaRPr lang="en-US" dirty="0" smtClean="0"/>
          </a:p>
          <a:p>
            <a:r>
              <a:rPr lang="en-US" dirty="0" smtClean="0"/>
              <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lanNovember.png"/>
          <p:cNvPicPr>
            <a:picLocks noChangeAspect="1"/>
          </p:cNvPicPr>
          <p:nvPr/>
        </p:nvPicPr>
        <p:blipFill>
          <a:blip r:embed="rId3" cstate="print"/>
          <a:stretch>
            <a:fillRect/>
          </a:stretch>
        </p:blipFill>
        <p:spPr>
          <a:xfrm>
            <a:off x="3581400" y="457200"/>
            <a:ext cx="4191000" cy="4191000"/>
          </a:xfrm>
          <a:prstGeom prst="rect">
            <a:avLst/>
          </a:prstGeom>
        </p:spPr>
      </p:pic>
      <p:sp>
        <p:nvSpPr>
          <p:cNvPr id="7" name="TextBox 6"/>
          <p:cNvSpPr txBox="1"/>
          <p:nvPr/>
        </p:nvSpPr>
        <p:spPr>
          <a:xfrm>
            <a:off x="3276600" y="4953000"/>
            <a:ext cx="4724400" cy="830997"/>
          </a:xfrm>
          <a:prstGeom prst="rect">
            <a:avLst/>
          </a:prstGeom>
          <a:noFill/>
        </p:spPr>
        <p:txBody>
          <a:bodyPr wrap="square" rtlCol="0">
            <a:spAutoFit/>
          </a:bodyPr>
          <a:lstStyle/>
          <a:p>
            <a:r>
              <a:rPr lang="en-US" sz="4800" dirty="0" smtClean="0">
                <a:effectLst>
                  <a:reflection blurRad="6350" stA="55000" endA="50" endPos="85000" dir="5400000" sy="-100000" algn="bl" rotWithShape="0"/>
                </a:effectLst>
              </a:rPr>
              <a:t>Alan November</a:t>
            </a:r>
            <a:endParaRPr lang="en-US" sz="4800" dirty="0">
              <a:effectLst>
                <a:reflection blurRad="6350" stA="55000" endA="50" endPos="85000" dir="5400000" sy="-100000" algn="bl" rotWithShape="0"/>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intellectual Property?</a:t>
            </a:r>
            <a:endParaRPr lang="en-US" dirty="0"/>
          </a:p>
        </p:txBody>
      </p:sp>
      <p:pic>
        <p:nvPicPr>
          <p:cNvPr id="7" name="Content Placeholder 6" descr="intellectual-property.jpg"/>
          <p:cNvPicPr>
            <a:picLocks noGrp="1" noChangeAspect="1"/>
          </p:cNvPicPr>
          <p:nvPr>
            <p:ph idx="1"/>
          </p:nvPr>
        </p:nvPicPr>
        <p:blipFill>
          <a:blip r:embed="rId3" cstate="print"/>
          <a:stretch>
            <a:fillRect/>
          </a:stretch>
        </p:blipFill>
        <p:spPr>
          <a:xfrm>
            <a:off x="1371600" y="1676400"/>
            <a:ext cx="5257800" cy="4531267"/>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20040"/>
            <a:ext cx="7165848" cy="1143000"/>
          </a:xfrm>
        </p:spPr>
        <p:txBody>
          <a:bodyPr/>
          <a:lstStyle/>
          <a:p>
            <a:r>
              <a:rPr lang="en-US" sz="2800" dirty="0" smtClean="0"/>
              <a:t>The benefits and importance of intellectual property</a:t>
            </a:r>
            <a:endParaRPr lang="en-US" sz="2800" dirty="0"/>
          </a:p>
        </p:txBody>
      </p:sp>
      <p:pic>
        <p:nvPicPr>
          <p:cNvPr id="5" name="Content Placeholder 4" descr="Intellectual-Property2.jpg"/>
          <p:cNvPicPr>
            <a:picLocks noGrp="1" noChangeAspect="1"/>
          </p:cNvPicPr>
          <p:nvPr>
            <p:ph sz="half" idx="1"/>
          </p:nvPr>
        </p:nvPicPr>
        <p:blipFill>
          <a:blip r:embed="rId3" cstate="print"/>
          <a:stretch>
            <a:fillRect/>
          </a:stretch>
        </p:blipFill>
        <p:spPr>
          <a:xfrm>
            <a:off x="457200" y="2542778"/>
            <a:ext cx="3521075" cy="2640806"/>
          </a:xfrm>
        </p:spPr>
      </p:pic>
      <p:pic>
        <p:nvPicPr>
          <p:cNvPr id="6" name="Content Placeholder 5" descr="IPpolicy.jpg"/>
          <p:cNvPicPr>
            <a:picLocks noGrp="1" noChangeAspect="1"/>
          </p:cNvPicPr>
          <p:nvPr>
            <p:ph sz="half" idx="2"/>
          </p:nvPr>
        </p:nvPicPr>
        <p:blipFill>
          <a:blip r:embed="rId4" cstate="print"/>
          <a:stretch>
            <a:fillRect/>
          </a:stretch>
        </p:blipFill>
        <p:spPr>
          <a:xfrm>
            <a:off x="4314825" y="2590800"/>
            <a:ext cx="3609975" cy="26670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2800" dirty="0"/>
              <a:t>The benefits and importance of intellectual </a:t>
            </a:r>
            <a:r>
              <a:rPr lang="en-US" sz="2800" dirty="0" smtClean="0"/>
              <a:t>property Cont.</a:t>
            </a:r>
            <a:endParaRPr lang="en-US" sz="2800" dirty="0"/>
          </a:p>
        </p:txBody>
      </p:sp>
      <p:sp>
        <p:nvSpPr>
          <p:cNvPr id="3" name="Text Placeholder 2"/>
          <p:cNvSpPr>
            <a:spLocks noGrp="1"/>
          </p:cNvSpPr>
          <p:nvPr>
            <p:ph type="body" idx="2"/>
          </p:nvPr>
        </p:nvSpPr>
        <p:spPr/>
        <p:txBody>
          <a:bodyPr/>
          <a:lstStyle/>
          <a:p>
            <a:endParaRPr lang="en-US" dirty="0"/>
          </a:p>
        </p:txBody>
      </p:sp>
      <p:pic>
        <p:nvPicPr>
          <p:cNvPr id="7" name="Content Placeholder 6" descr="IP2.bmp"/>
          <p:cNvPicPr>
            <a:picLocks noGrp="1" noChangeAspect="1"/>
          </p:cNvPicPr>
          <p:nvPr>
            <p:ph sz="half" idx="1"/>
          </p:nvPr>
        </p:nvPicPr>
        <p:blipFill>
          <a:blip r:embed="rId3" cstate="print"/>
          <a:stretch>
            <a:fillRect/>
          </a:stretch>
        </p:blipFill>
        <p:spPr>
          <a:xfrm>
            <a:off x="3886200" y="2362200"/>
            <a:ext cx="3962400" cy="3810000"/>
          </a:xfrm>
        </p:spPr>
      </p:pic>
      <p:pic>
        <p:nvPicPr>
          <p:cNvPr id="8" name="Picture 7" descr="IP4.jpg"/>
          <p:cNvPicPr>
            <a:picLocks noChangeAspect="1"/>
          </p:cNvPicPr>
          <p:nvPr/>
        </p:nvPicPr>
        <p:blipFill>
          <a:blip r:embed="rId4" cstate="print"/>
          <a:stretch>
            <a:fillRect/>
          </a:stretch>
        </p:blipFill>
        <p:spPr>
          <a:xfrm>
            <a:off x="533400" y="2514600"/>
            <a:ext cx="3048000" cy="34290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5400" y="533400"/>
            <a:ext cx="3712698" cy="3200400"/>
          </a:xfrm>
        </p:spPr>
        <p:txBody>
          <a:bodyPr>
            <a:normAutofit/>
          </a:bodyPr>
          <a:lstStyle/>
          <a:p>
            <a:r>
              <a:rPr lang="en-US" sz="2800" dirty="0" smtClean="0"/>
              <a:t>Distance Education trends and issues that include intellectual property</a:t>
            </a:r>
            <a:endParaRPr lang="en-US" sz="2800" dirty="0"/>
          </a:p>
        </p:txBody>
      </p:sp>
      <p:pic>
        <p:nvPicPr>
          <p:cNvPr id="5" name="Picture Placeholder 4" descr="copyright.jpg"/>
          <p:cNvPicPr>
            <a:picLocks noGrp="1" noChangeAspect="1"/>
          </p:cNvPicPr>
          <p:nvPr>
            <p:ph type="pic" idx="1"/>
          </p:nvPr>
        </p:nvPicPr>
        <p:blipFill>
          <a:blip r:embed="rId3" cstate="print"/>
          <a:srcRect t="19" b="19"/>
          <a:stretch>
            <a:fillRect/>
          </a:stretch>
        </p:blip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9098" y="1143000"/>
            <a:ext cx="3429000" cy="2438400"/>
          </a:xfrm>
        </p:spPr>
        <p:txBody>
          <a:bodyPr>
            <a:normAutofit fontScale="90000"/>
          </a:bodyPr>
          <a:lstStyle/>
          <a:p>
            <a:r>
              <a:rPr lang="en-US" sz="2800" dirty="0" smtClean="0"/>
              <a:t>Distance Education trends and issues that include intellectual </a:t>
            </a:r>
            <a:r>
              <a:rPr lang="en-US" sz="2800" dirty="0" smtClean="0"/>
              <a:t>property CONT.</a:t>
            </a:r>
            <a:endParaRPr lang="en-US" sz="2800" dirty="0"/>
          </a:p>
        </p:txBody>
      </p:sp>
      <p:pic>
        <p:nvPicPr>
          <p:cNvPr id="5" name="Picture Placeholder 4" descr="trademark.jpg"/>
          <p:cNvPicPr>
            <a:picLocks noGrp="1" noChangeAspect="1"/>
          </p:cNvPicPr>
          <p:nvPr>
            <p:ph type="pic" idx="1"/>
          </p:nvPr>
        </p:nvPicPr>
        <p:blipFill>
          <a:blip r:embed="rId3" cstate="print"/>
          <a:srcRect l="12534" r="12534"/>
          <a:stretch>
            <a:fillRect/>
          </a:stretch>
        </p:blip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World Intellectual property Organization</a:t>
            </a:r>
            <a:endParaRPr lang="en-US" dirty="0"/>
          </a:p>
        </p:txBody>
      </p:sp>
      <p:sp>
        <p:nvSpPr>
          <p:cNvPr id="3" name="Text Placeholder 2"/>
          <p:cNvSpPr>
            <a:spLocks noGrp="1"/>
          </p:cNvSpPr>
          <p:nvPr>
            <p:ph type="body" idx="2"/>
          </p:nvPr>
        </p:nvSpPr>
        <p:spPr/>
        <p:txBody>
          <a:bodyPr/>
          <a:lstStyle/>
          <a:p>
            <a:r>
              <a:rPr lang="en-US" sz="3200" b="1" dirty="0" smtClean="0"/>
              <a:t>What is WIPO?</a:t>
            </a:r>
          </a:p>
          <a:p>
            <a:endParaRPr lang="en-US" dirty="0"/>
          </a:p>
        </p:txBody>
      </p:sp>
      <p:pic>
        <p:nvPicPr>
          <p:cNvPr id="5" name="Content Placeholder 4" descr="WIPO.jpg"/>
          <p:cNvPicPr>
            <a:picLocks noGrp="1" noChangeAspect="1"/>
          </p:cNvPicPr>
          <p:nvPr>
            <p:ph sz="half" idx="1"/>
          </p:nvPr>
        </p:nvPicPr>
        <p:blipFill>
          <a:blip r:embed="rId3" cstate="print"/>
          <a:stretch>
            <a:fillRect/>
          </a:stretch>
        </p:blipFill>
        <p:spPr>
          <a:xfrm>
            <a:off x="2667000" y="2895600"/>
            <a:ext cx="3200400" cy="3311033"/>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3000" y="1447800"/>
            <a:ext cx="2514600" cy="4111752"/>
          </a:xfrm>
        </p:spPr>
        <p:txBody>
          <a:bodyPr/>
          <a:lstStyle/>
          <a:p>
            <a:pPr>
              <a:buFont typeface="Arial" pitchFamily="34" charset="0"/>
              <a:buChar char="•"/>
            </a:pPr>
            <a:endParaRPr lang="en-US" dirty="0" smtClean="0"/>
          </a:p>
          <a:p>
            <a:pPr algn="ctr">
              <a:buFont typeface="Arial" pitchFamily="34" charset="0"/>
              <a:buChar char="•"/>
            </a:pPr>
            <a:r>
              <a:rPr lang="en-US" sz="3600" dirty="0" smtClean="0">
                <a:solidFill>
                  <a:schemeClr val="accent2">
                    <a:lumMod val="50000"/>
                  </a:schemeClr>
                </a:solidFill>
              </a:rPr>
              <a:t>Poetry as an example of Intellectual Property</a:t>
            </a:r>
            <a:endParaRPr lang="en-US" sz="3600" dirty="0">
              <a:solidFill>
                <a:schemeClr val="accent2">
                  <a:lumMod val="50000"/>
                </a:schemeClr>
              </a:solidFill>
            </a:endParaRPr>
          </a:p>
        </p:txBody>
      </p:sp>
      <p:pic>
        <p:nvPicPr>
          <p:cNvPr id="8" name="Picture Placeholder 7" descr="Tina2.jpg"/>
          <p:cNvPicPr>
            <a:picLocks noGrp="1" noChangeAspect="1"/>
          </p:cNvPicPr>
          <p:nvPr>
            <p:ph type="pic" idx="1"/>
          </p:nvPr>
        </p:nvPicPr>
        <p:blipFill>
          <a:blip r:embed="rId3" cstate="print"/>
          <a:srcRect l="2974" r="2974"/>
          <a:stretch>
            <a:fillRect/>
          </a:stretch>
        </p:blipFill>
        <p:spPr>
          <a:xfrm>
            <a:off x="4419600" y="990600"/>
            <a:ext cx="4206875" cy="4206875"/>
          </a:xfrm>
        </p:spPr>
      </p:pic>
      <p:sp>
        <p:nvSpPr>
          <p:cNvPr id="10" name="TextBox 9"/>
          <p:cNvSpPr txBox="1"/>
          <p:nvPr/>
        </p:nvSpPr>
        <p:spPr>
          <a:xfrm>
            <a:off x="4800600" y="5715000"/>
            <a:ext cx="3200400" cy="584775"/>
          </a:xfrm>
          <a:prstGeom prst="rect">
            <a:avLst/>
          </a:prstGeom>
          <a:noFill/>
        </p:spPr>
        <p:txBody>
          <a:bodyPr wrap="square" rtlCol="0">
            <a:spAutoFit/>
          </a:bodyPr>
          <a:lstStyle/>
          <a:p>
            <a:pPr algn="ctr"/>
            <a:r>
              <a:rPr lang="en-US" sz="3200" dirty="0" smtClean="0">
                <a:effectLst>
                  <a:glow rad="139700">
                    <a:schemeClr val="accent2">
                      <a:satMod val="175000"/>
                      <a:alpha val="40000"/>
                    </a:schemeClr>
                  </a:glow>
                </a:effectLst>
              </a:rPr>
              <a:t>Christina </a:t>
            </a:r>
            <a:r>
              <a:rPr lang="en-US" sz="3200" dirty="0" err="1" smtClean="0">
                <a:effectLst>
                  <a:glow rad="139700">
                    <a:schemeClr val="accent2">
                      <a:satMod val="175000"/>
                      <a:alpha val="40000"/>
                    </a:schemeClr>
                  </a:glow>
                </a:effectLst>
              </a:rPr>
              <a:t>Ransey</a:t>
            </a:r>
            <a:endParaRPr lang="en-US" sz="3200" dirty="0">
              <a:effectLst>
                <a:glow rad="139700">
                  <a:schemeClr val="accent2">
                    <a:satMod val="175000"/>
                    <a:alpha val="40000"/>
                  </a:schemeClr>
                </a:glo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727</TotalTime>
  <Words>1032</Words>
  <Application>Microsoft Office PowerPoint</Application>
  <PresentationFormat>On-screen Show (4:3)</PresentationFormat>
  <Paragraphs>68</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Opulent</vt:lpstr>
      <vt:lpstr>Slide 1</vt:lpstr>
      <vt:lpstr>Slide 2</vt:lpstr>
      <vt:lpstr>What is intellectual Property?</vt:lpstr>
      <vt:lpstr>The benefits and importance of intellectual property</vt:lpstr>
      <vt:lpstr>The benefits and importance of intellectual property Cont.</vt:lpstr>
      <vt:lpstr>Distance Education trends and issues that include intellectual property</vt:lpstr>
      <vt:lpstr>Distance Education trends and issues that include intellectual property CONT.</vt:lpstr>
      <vt:lpstr>World Intellectual property Organization</vt:lpstr>
      <vt:lpstr>Slide 9</vt:lpstr>
      <vt:lpstr>Now it’s time for our keynote speaker</vt:lpstr>
      <vt:lpstr>References </vt:lpstr>
    </vt:vector>
  </TitlesOfParts>
  <Company>BOE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transey</dc:creator>
  <cp:lastModifiedBy>transey</cp:lastModifiedBy>
  <cp:revision>79</cp:revision>
  <dcterms:created xsi:type="dcterms:W3CDTF">2012-01-07T20:18:55Z</dcterms:created>
  <dcterms:modified xsi:type="dcterms:W3CDTF">2012-02-26T19:35:40Z</dcterms:modified>
</cp:coreProperties>
</file>